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13258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85858"/>
    <a:srgbClr val="FD7A08"/>
    <a:srgbClr val="4C4C4C"/>
    <a:srgbClr val="7F7F7F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408" autoAdjust="0"/>
    <p:restoredTop sz="99497" autoAdjust="0"/>
  </p:normalViewPr>
  <p:slideViewPr>
    <p:cSldViewPr snapToGrid="0" snapToObjects="1">
      <p:cViewPr varScale="1">
        <p:scale>
          <a:sx n="109" d="100"/>
          <a:sy n="109" d="100"/>
        </p:scale>
        <p:origin x="7096" y="200"/>
      </p:cViewPr>
      <p:guideLst>
        <p:guide orient="horz" pos="41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152D6-5092-4D6D-9261-E2C455741B12}" type="datetimeFigureOut">
              <a:rPr lang="en-US"/>
              <a:t>4/10/21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5375" y="1143000"/>
            <a:ext cx="2127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28D95-5CC9-4D5C-B458-8E8A7365ED0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0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28D95-5CC9-4D5C-B458-8E8A7365ED0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18823"/>
            <a:ext cx="7772400" cy="2842048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513320"/>
            <a:ext cx="6400800" cy="3388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6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25103"/>
            <a:ext cx="2057400" cy="21873952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25103"/>
            <a:ext cx="6019800" cy="21873952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8520008"/>
            <a:ext cx="7772400" cy="263334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619646"/>
            <a:ext cx="7772400" cy="29003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5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981807"/>
            <a:ext cx="4038600" cy="16917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981807"/>
            <a:ext cx="4038600" cy="169172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967"/>
            <a:ext cx="82296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67885"/>
            <a:ext cx="4040188" cy="12368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204758"/>
            <a:ext cx="4040188" cy="76391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967885"/>
            <a:ext cx="4041775" cy="12368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4204758"/>
            <a:ext cx="4041775" cy="76391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5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1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27897"/>
            <a:ext cx="3008313" cy="22466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27898"/>
            <a:ext cx="5111750" cy="11316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774528"/>
            <a:ext cx="3008313" cy="9069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6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9281160"/>
            <a:ext cx="5486400" cy="10956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84698"/>
            <a:ext cx="5486400" cy="79552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0376853"/>
            <a:ext cx="5486400" cy="15560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0967"/>
            <a:ext cx="82296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93721"/>
            <a:ext cx="8229600" cy="8750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2288944"/>
            <a:ext cx="2133600" cy="70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09CD-85A2-B646-BFCD-8D789DD11CA3}" type="datetimeFigureOut">
              <a:rPr lang="en-US" smtClean="0"/>
              <a:t>4/10/21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2288944"/>
            <a:ext cx="2895600" cy="70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12288944"/>
            <a:ext cx="2133600" cy="70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098E5-47A7-E14E-9B6D-4FCD6BA4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6254979"/>
            <a:ext cx="9152467" cy="311150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9355720"/>
            <a:ext cx="9144000" cy="39030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154661"/>
            <a:ext cx="9144000" cy="31021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\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1036234" y="4281333"/>
            <a:ext cx="3084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50000"/>
                  </a:schemeClr>
                </a:solidFill>
              </a:rPr>
              <a:t>MÉTHODE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20"/>
            <a:ext cx="9144000" cy="782560"/>
          </a:xfrm>
        </p:spPr>
        <p:txBody>
          <a:bodyPr>
            <a:noAutofit/>
          </a:bodyPr>
          <a:lstStyle/>
          <a:p>
            <a:r>
              <a:rPr lang="fr-CA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Pour identifier et justifier l’atome le PLUS</a:t>
            </a:r>
            <a:r>
              <a:rPr lang="fr-CA" sz="3000" b="1" dirty="0">
                <a:solidFill>
                  <a:srgbClr val="7F7F7F"/>
                </a:solidFill>
              </a:rPr>
              <a:t> </a:t>
            </a:r>
            <a:br>
              <a:rPr lang="fr-CA" sz="3000" b="1" dirty="0">
                <a:solidFill>
                  <a:srgbClr val="7F7F7F"/>
                </a:solidFill>
              </a:rPr>
            </a:br>
            <a:r>
              <a:rPr lang="fr-CA" sz="3000" b="1" dirty="0">
                <a:solidFill>
                  <a:srgbClr val="31859C"/>
                </a:solidFill>
              </a:rPr>
              <a:t>ACIDE</a:t>
            </a:r>
            <a:r>
              <a:rPr lang="fr-CA" sz="3000" b="1" dirty="0">
                <a:solidFill>
                  <a:srgbClr val="7F7F7F"/>
                </a:solidFill>
              </a:rPr>
              <a:t> ou </a:t>
            </a:r>
            <a:r>
              <a:rPr lang="fr-CA" sz="3000" b="1" dirty="0">
                <a:solidFill>
                  <a:srgbClr val="31859C"/>
                </a:solidFill>
              </a:rPr>
              <a:t>BASIQUE</a:t>
            </a:r>
            <a:endParaRPr lang="fr-CA" sz="3000" b="1" dirty="0">
              <a:solidFill>
                <a:srgbClr val="7F7F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1409881" y="7388254"/>
            <a:ext cx="366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50000"/>
                  </a:schemeClr>
                </a:solidFill>
              </a:rPr>
              <a:t>CONTEXTES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36" y="1046034"/>
            <a:ext cx="3282664" cy="20720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386" y="759014"/>
            <a:ext cx="762000" cy="76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2638" y="1464036"/>
            <a:ext cx="2985962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Dessiner le mécanisme acide-base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Identifier l’acide, la base, l’acide conjugué et la base conjuguée  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Protoner un atome 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Déprotoner un atome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Dessiner l’acide conjugué et la base conjuguée  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Trouver une valeur de pK</a:t>
            </a:r>
            <a:r>
              <a:rPr lang="fr-CA" sz="1200" baseline="-25000" dirty="0">
                <a:solidFill>
                  <a:srgbClr val="FFFFFF"/>
                </a:solidFill>
              </a:rPr>
              <a:t>a</a:t>
            </a:r>
            <a:r>
              <a:rPr lang="fr-CA" sz="1200" dirty="0">
                <a:solidFill>
                  <a:srgbClr val="FFFFFF"/>
                </a:solidFill>
              </a:rPr>
              <a:t> dans un tableau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03866" y="1046034"/>
            <a:ext cx="2771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COMPÉTENCES REQUISES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46382" y="3761782"/>
            <a:ext cx="723900" cy="11557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0874" y="1042204"/>
            <a:ext cx="3422871" cy="20758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3248" y="3761782"/>
            <a:ext cx="723900" cy="1155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5595" y="759014"/>
            <a:ext cx="762000" cy="762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44761" y="1046034"/>
            <a:ext cx="183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CONCEPTS CLÉS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9000" y="1379349"/>
            <a:ext cx="3307151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28600" indent="-22860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Plus l'acide est fort </a:t>
            </a:r>
            <a:r>
              <a:rPr lang="fr-CA" sz="1200" dirty="0">
                <a:solidFill>
                  <a:srgbClr val="FFFFFF"/>
                </a:solidFill>
                <a:sym typeface="Wingdings"/>
              </a:rPr>
              <a:t> Plus sa base conjuguée est faible (&amp; vice versa)</a:t>
            </a:r>
          </a:p>
          <a:p>
            <a:pPr marL="228600" indent="-22860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  <a:sym typeface="Wingdings"/>
              </a:rPr>
              <a:t>L’équilibre favorise le côté avec le composé le plus stable ou faible (acide ou base)</a:t>
            </a:r>
          </a:p>
          <a:p>
            <a:pPr marL="228600" indent="-22860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  <a:sym typeface="Wingdings"/>
              </a:rPr>
              <a:t>Plus la valeur de pK</a:t>
            </a:r>
            <a:r>
              <a:rPr lang="fr-CA" sz="1200" baseline="-25000" dirty="0">
                <a:solidFill>
                  <a:srgbClr val="FFFFFF"/>
                </a:solidFill>
                <a:sym typeface="Wingdings"/>
              </a:rPr>
              <a:t>a</a:t>
            </a:r>
            <a:r>
              <a:rPr lang="fr-CA" sz="1200" dirty="0">
                <a:solidFill>
                  <a:srgbClr val="FFFFFF"/>
                </a:solidFill>
                <a:sym typeface="Wingdings"/>
              </a:rPr>
              <a:t> est basse, plus l’acide est fort</a:t>
            </a:r>
          </a:p>
          <a:p>
            <a:pPr marL="228600" indent="-22860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Termes synonymes: </a:t>
            </a:r>
          </a:p>
          <a:p>
            <a:pPr marL="685800" lvl="1" indent="-22860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Fort = moins stable= énergie élevée</a:t>
            </a:r>
          </a:p>
          <a:p>
            <a:pPr marL="685800" lvl="1" indent="-228600">
              <a:buFont typeface="Arial"/>
              <a:buChar char="•"/>
            </a:pPr>
            <a:r>
              <a:rPr lang="fr-CA" sz="1200" dirty="0">
                <a:solidFill>
                  <a:srgbClr val="FFFFFF"/>
                </a:solidFill>
              </a:rPr>
              <a:t>Faible = plus  stable = énergie faible</a:t>
            </a:r>
          </a:p>
          <a:p>
            <a:pPr marL="228600" indent="-228600">
              <a:buFont typeface="Arial"/>
              <a:buChar char="•"/>
            </a:pPr>
            <a:endParaRPr lang="fr-CA" sz="12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20611" y="4071493"/>
            <a:ext cx="7418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1506807" y="10891761"/>
            <a:ext cx="39030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>
                    <a:lumMod val="50000"/>
                  </a:schemeClr>
                </a:solidFill>
              </a:rPr>
              <a:t>INTÉGRER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54210" y="3296919"/>
            <a:ext cx="1681330" cy="1531451"/>
          </a:xfrm>
          <a:prstGeom prst="rect">
            <a:avLst/>
          </a:prstGeom>
        </p:spPr>
      </p:pic>
      <p:cxnSp>
        <p:nvCxnSpPr>
          <p:cNvPr id="8" name="Straight Arrow Connector 7"/>
          <p:cNvCxnSpPr>
            <a:endCxn id="21" idx="0"/>
          </p:cNvCxnSpPr>
          <p:nvPr/>
        </p:nvCxnSpPr>
        <p:spPr>
          <a:xfrm>
            <a:off x="4482561" y="933072"/>
            <a:ext cx="8999" cy="3138421"/>
          </a:xfrm>
          <a:prstGeom prst="straightConnector1">
            <a:avLst/>
          </a:prstGeom>
          <a:ln w="88900" cap="sq">
            <a:solidFill>
              <a:srgbClr val="31859C"/>
            </a:solidFill>
            <a:bevel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572000" y="4117107"/>
            <a:ext cx="1454001" cy="0"/>
          </a:xfrm>
          <a:prstGeom prst="straightConnector1">
            <a:avLst/>
          </a:prstGeom>
          <a:ln w="88900" cap="rnd">
            <a:solidFill>
              <a:srgbClr val="31859C"/>
            </a:solidFill>
            <a:bevel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141133" y="4117107"/>
            <a:ext cx="1430868" cy="0"/>
          </a:xfrm>
          <a:prstGeom prst="straightConnector1">
            <a:avLst/>
          </a:prstGeom>
          <a:ln w="88900" cap="rnd">
            <a:solidFill>
              <a:srgbClr val="31859C"/>
            </a:solidFill>
            <a:bevel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272122" y="4906385"/>
            <a:ext cx="21966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>
                <a:solidFill>
                  <a:srgbClr val="7F7F7F"/>
                </a:solidFill>
              </a:rPr>
              <a:t>Comparer les valeurs de </a:t>
            </a:r>
            <a:r>
              <a:rPr lang="fr-CA" b="1" i="1" dirty="0">
                <a:solidFill>
                  <a:srgbClr val="31859C"/>
                </a:solidFill>
              </a:rPr>
              <a:t>pK</a:t>
            </a:r>
            <a:r>
              <a:rPr lang="fr-CA" b="1" i="1" baseline="-25000" dirty="0">
                <a:solidFill>
                  <a:srgbClr val="31859C"/>
                </a:solidFill>
              </a:rPr>
              <a:t>a</a:t>
            </a:r>
            <a:r>
              <a:rPr lang="fr-CA" b="1" i="1" dirty="0">
                <a:solidFill>
                  <a:srgbClr val="7F7F7F"/>
                </a:solidFill>
              </a:rPr>
              <a:t> </a:t>
            </a:r>
            <a:r>
              <a:rPr lang="fr-CA" b="1" dirty="0">
                <a:solidFill>
                  <a:srgbClr val="7F7F7F"/>
                </a:solidFill>
              </a:rPr>
              <a:t>des acides &amp;/ou des acides conjugués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585470" y="4906385"/>
            <a:ext cx="2496401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CA" b="1" dirty="0">
                <a:solidFill>
                  <a:srgbClr val="7F7F7F"/>
                </a:solidFill>
              </a:rPr>
              <a:t>Comparer la </a:t>
            </a:r>
            <a:r>
              <a:rPr lang="fr-CA" b="1" i="1" dirty="0">
                <a:solidFill>
                  <a:srgbClr val="31859C"/>
                </a:solidFill>
              </a:rPr>
              <a:t>stabilité relative de deux composés</a:t>
            </a:r>
            <a:r>
              <a:rPr lang="fr-CA" b="1" i="1" dirty="0">
                <a:solidFill>
                  <a:srgbClr val="7F7F7F"/>
                </a:solidFill>
              </a:rPr>
              <a:t> </a:t>
            </a:r>
            <a:r>
              <a:rPr lang="fr-CA" b="1" dirty="0">
                <a:solidFill>
                  <a:srgbClr val="7F7F7F"/>
                </a:solidFill>
              </a:rPr>
              <a:t>(p. ex, bases ou acides)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454210" y="3258711"/>
            <a:ext cx="1770230" cy="156966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CA" sz="1200" b="1" dirty="0"/>
              <a:t>Considérer ces facteurs: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Électronégativité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Taille de l’atome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Résonance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Hybridation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Effets d'induction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Charge</a:t>
            </a:r>
          </a:p>
          <a:p>
            <a:pPr marL="171450" indent="-171450">
              <a:buFont typeface="Arial"/>
              <a:buChar char="•"/>
            </a:pPr>
            <a:r>
              <a:rPr lang="fr-CA" sz="1200" dirty="0"/>
              <a:t>Solvant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066837" y="5391008"/>
            <a:ext cx="199409" cy="0"/>
          </a:xfrm>
          <a:prstGeom prst="straightConnector1">
            <a:avLst/>
          </a:prstGeom>
          <a:ln w="50800" cap="sq">
            <a:solidFill>
              <a:srgbClr val="FD7A08"/>
            </a:solidFill>
            <a:bevel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8269026" y="4828371"/>
            <a:ext cx="3442" cy="565422"/>
          </a:xfrm>
          <a:prstGeom prst="straightConnector1">
            <a:avLst/>
          </a:prstGeom>
          <a:ln w="50800" cap="rnd">
            <a:solidFill>
              <a:srgbClr val="FD7A08"/>
            </a:solidFill>
            <a:bevel/>
            <a:headEnd type="arrow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139193" y="9491188"/>
            <a:ext cx="1988225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US" b="1" dirty="0">
                <a:solidFill>
                  <a:srgbClr val="31859C"/>
                </a:solidFill>
              </a:rPr>
              <a:t>Réactions avec le solvant</a:t>
            </a:r>
            <a:endParaRPr lang="en-US" dirty="0">
              <a:solidFill>
                <a:srgbClr val="31859C"/>
              </a:solidFill>
            </a:endParaRP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56050" y="7592151"/>
            <a:ext cx="1536700" cy="685800"/>
          </a:xfrm>
          <a:prstGeom prst="rect">
            <a:avLst/>
          </a:prstGeom>
        </p:spPr>
      </p:pic>
      <p:sp>
        <p:nvSpPr>
          <p:cNvPr id="100" name="Rectangle 99"/>
          <p:cNvSpPr/>
          <p:nvPr/>
        </p:nvSpPr>
        <p:spPr>
          <a:xfrm>
            <a:off x="6336098" y="9491188"/>
            <a:ext cx="2562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>
                <a:solidFill>
                  <a:srgbClr val="31859C"/>
                </a:solidFill>
              </a:rPr>
              <a:t>Pour des réactions plus complexes</a:t>
            </a:r>
            <a:endParaRPr lang="fr-CA" dirty="0">
              <a:solidFill>
                <a:srgbClr val="31859C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3329239" y="9578885"/>
            <a:ext cx="12700" cy="3515997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108313" y="9578885"/>
            <a:ext cx="12700" cy="3515997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108313" y="6684318"/>
            <a:ext cx="0" cy="2346202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3329239" y="6684318"/>
            <a:ext cx="0" cy="2346202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545507" y="11977771"/>
            <a:ext cx="2172389" cy="0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051134" y="6616592"/>
            <a:ext cx="2150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>
                <a:solidFill>
                  <a:srgbClr val="31859C"/>
                </a:solidFill>
              </a:rPr>
              <a:t>Dans une seule molécule</a:t>
            </a:r>
            <a:endParaRPr lang="fr-CA" dirty="0">
              <a:solidFill>
                <a:srgbClr val="31859C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437617" y="6617516"/>
            <a:ext cx="2613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b="1" dirty="0">
                <a:solidFill>
                  <a:srgbClr val="31859C"/>
                </a:solidFill>
              </a:rPr>
              <a:t>Entre plusieurs molécules</a:t>
            </a:r>
            <a:endParaRPr lang="fr-CA" dirty="0">
              <a:solidFill>
                <a:srgbClr val="31859C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671934" y="6616592"/>
            <a:ext cx="1868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dirty="0">
                <a:solidFill>
                  <a:srgbClr val="31859C"/>
                </a:solidFill>
              </a:rPr>
              <a:t>Dans un équilibre</a:t>
            </a:r>
            <a:endParaRPr lang="fr-CA" dirty="0">
              <a:solidFill>
                <a:srgbClr val="31859C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28801" y="9491188"/>
            <a:ext cx="2397199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fr-CA" b="1" dirty="0">
                <a:solidFill>
                  <a:srgbClr val="31859C"/>
                </a:solidFill>
              </a:rPr>
              <a:t>Composé prédominant à un pH donné</a:t>
            </a:r>
            <a:endParaRPr lang="en-US" dirty="0">
              <a:solidFill>
                <a:srgbClr val="31859C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968744" y="11501067"/>
            <a:ext cx="2172389" cy="0"/>
          </a:xfrm>
          <a:prstGeom prst="line">
            <a:avLst/>
          </a:prstGeom>
          <a:ln w="12700" cap="rnd">
            <a:solidFill>
              <a:srgbClr val="31859C"/>
            </a:solidFill>
            <a:prstDash val="dash"/>
            <a:bevel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10"/>
          <a:srcRect t="46967"/>
          <a:stretch/>
        </p:blipFill>
        <p:spPr>
          <a:xfrm>
            <a:off x="6545507" y="12556066"/>
            <a:ext cx="2273300" cy="53881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1"/>
          <a:srcRect t="14887" r="35273" b="28632"/>
          <a:stretch/>
        </p:blipFill>
        <p:spPr>
          <a:xfrm>
            <a:off x="6211428" y="10388600"/>
            <a:ext cx="1874239" cy="103293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2"/>
          <a:srcRect b="24561"/>
          <a:stretch/>
        </p:blipFill>
        <p:spPr>
          <a:xfrm>
            <a:off x="1139193" y="7433734"/>
            <a:ext cx="1854200" cy="72813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13"/>
          <a:srcRect r="33869" b="27831"/>
          <a:stretch/>
        </p:blipFill>
        <p:spPr>
          <a:xfrm>
            <a:off x="6212557" y="7277100"/>
            <a:ext cx="1847710" cy="9440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/>
          <a:srcRect t="26776" b="16382"/>
          <a:stretch/>
        </p:blipFill>
        <p:spPr>
          <a:xfrm>
            <a:off x="871632" y="10439399"/>
            <a:ext cx="2349500" cy="68580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19282" y="11623419"/>
            <a:ext cx="1854200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81" y="10084883"/>
            <a:ext cx="1921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i="1" dirty="0">
                <a:solidFill>
                  <a:srgbClr val="585858"/>
                </a:solidFill>
              </a:rPr>
              <a:t>Première étape ?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789359" y="10095437"/>
            <a:ext cx="1942573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fr-CA" sz="1400" i="1" dirty="0">
                <a:solidFill>
                  <a:srgbClr val="585858"/>
                </a:solidFill>
              </a:rPr>
              <a:t>Composé prédominant à un pH de 7? </a:t>
            </a:r>
            <a:endParaRPr lang="en-US" sz="1400" i="1" dirty="0">
              <a:solidFill>
                <a:srgbClr val="585858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29700" y="11988883"/>
            <a:ext cx="2343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400" i="1" dirty="0">
                <a:solidFill>
                  <a:srgbClr val="585858"/>
                </a:solidFill>
              </a:rPr>
              <a:t>Dessiner une base qui pourra générer ce nucléophile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6652" y="10066204"/>
            <a:ext cx="14558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400" i="1" dirty="0">
                <a:solidFill>
                  <a:srgbClr val="585858"/>
                </a:solidFill>
              </a:rPr>
              <a:t>Première étape ?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72668" y="11030089"/>
            <a:ext cx="22918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400" i="1" dirty="0">
                <a:solidFill>
                  <a:srgbClr val="585858"/>
                </a:solidFill>
              </a:rPr>
              <a:t>Naproxène                (solvant) 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11"/>
          <a:srcRect l="64483" t="59763" b="1"/>
          <a:stretch/>
        </p:blipFill>
        <p:spPr>
          <a:xfrm>
            <a:off x="8066837" y="10972894"/>
            <a:ext cx="1028441" cy="735847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11"/>
          <a:srcRect t="80251" r="35273"/>
          <a:stretch/>
        </p:blipFill>
        <p:spPr>
          <a:xfrm>
            <a:off x="6211428" y="11619359"/>
            <a:ext cx="1874239" cy="361154"/>
          </a:xfrm>
          <a:prstGeom prst="rect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6787548" y="11371991"/>
            <a:ext cx="19219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dirty="0">
                <a:solidFill>
                  <a:srgbClr val="585858"/>
                </a:solidFill>
              </a:rPr>
              <a:t>(2 équivalents)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 rotWithShape="1">
          <a:blip r:embed="rId11"/>
          <a:srcRect t="58900" r="77963" b="29988"/>
          <a:stretch/>
        </p:blipFill>
        <p:spPr>
          <a:xfrm>
            <a:off x="6211428" y="11420218"/>
            <a:ext cx="638105" cy="203201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1698269" y="8091150"/>
            <a:ext cx="1921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585858"/>
                </a:solidFill>
              </a:rPr>
              <a:t>Métoprolol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03999" y="8335424"/>
            <a:ext cx="1921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rgbClr val="585858"/>
                </a:solidFill>
              </a:rPr>
              <a:t>Métoprolol + BuLi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62180" y="7668242"/>
            <a:ext cx="1921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>
                <a:solidFill>
                  <a:srgbClr val="585858"/>
                </a:solidFill>
              </a:rPr>
              <a:t>OU</a:t>
            </a:r>
            <a:endParaRPr lang="fr-CA" sz="1400" dirty="0">
              <a:solidFill>
                <a:srgbClr val="585858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359424" y="8272796"/>
            <a:ext cx="19219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>
                <a:solidFill>
                  <a:srgbClr val="585858"/>
                </a:solidFill>
              </a:rPr>
              <a:t>OU</a:t>
            </a:r>
            <a:endParaRPr lang="fr-CA" sz="1400" dirty="0">
              <a:solidFill>
                <a:srgbClr val="585858"/>
              </a:solidFill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13"/>
          <a:srcRect l="71595" t="-485" b="87540"/>
          <a:stretch/>
        </p:blipFill>
        <p:spPr>
          <a:xfrm>
            <a:off x="8093754" y="7409310"/>
            <a:ext cx="793633" cy="169333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13"/>
          <a:srcRect l="73067" t="30904" b="47617"/>
          <a:stretch/>
        </p:blipFill>
        <p:spPr>
          <a:xfrm>
            <a:off x="8204798" y="7912250"/>
            <a:ext cx="752518" cy="28097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13"/>
          <a:srcRect l="69969" t="70611" b="11266"/>
          <a:stretch/>
        </p:blipFill>
        <p:spPr>
          <a:xfrm>
            <a:off x="8078115" y="8560022"/>
            <a:ext cx="839065" cy="2370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789359" y="10565145"/>
            <a:ext cx="2024635" cy="243118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916132" y="12861444"/>
            <a:ext cx="1100496" cy="385174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365608" y="12987866"/>
            <a:ext cx="155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Créer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 Alison Flynn</a:t>
            </a:r>
          </a:p>
        </p:txBody>
      </p:sp>
    </p:spTree>
    <p:extLst>
      <p:ext uri="{BB962C8B-B14F-4D97-AF65-F5344CB8AC3E}">
        <p14:creationId xmlns:p14="http://schemas.microsoft.com/office/powerpoint/2010/main" val="20563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50800" cap="rnd">
          <a:solidFill>
            <a:srgbClr val="FD7A08"/>
          </a:solidFill>
          <a:bevel/>
          <a:headEnd type="arrow" w="lg" len="med"/>
          <a:tailEnd type="non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226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Pour identifier et justifier l’atome le PLUS  ACIDE ou BASIQUE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IDENTIFY THE MOST ACIDIC PROTON</dc:title>
  <dc:creator>Cyber</dc:creator>
  <cp:lastModifiedBy>Alison Flynn</cp:lastModifiedBy>
  <cp:revision>214</cp:revision>
  <cp:lastPrinted>2021-04-10T16:38:01Z</cp:lastPrinted>
  <dcterms:created xsi:type="dcterms:W3CDTF">2014-10-17T15:11:29Z</dcterms:created>
  <dcterms:modified xsi:type="dcterms:W3CDTF">2021-04-10T16:38:02Z</dcterms:modified>
</cp:coreProperties>
</file>