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13258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7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D7A08"/>
    <a:srgbClr val="4C4C4C"/>
    <a:srgbClr val="585858"/>
    <a:srgbClr val="7F7F7F"/>
    <a:srgbClr val="3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408" autoAdjust="0"/>
    <p:restoredTop sz="99497" autoAdjust="0"/>
  </p:normalViewPr>
  <p:slideViewPr>
    <p:cSldViewPr snapToGrid="0" snapToObjects="1">
      <p:cViewPr varScale="1">
        <p:scale>
          <a:sx n="109" d="100"/>
          <a:sy n="109" d="100"/>
        </p:scale>
        <p:origin x="7096" y="208"/>
      </p:cViewPr>
      <p:guideLst>
        <p:guide orient="horz" pos="417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18823"/>
            <a:ext cx="7772400" cy="2842048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513320"/>
            <a:ext cx="6400800" cy="33883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09CD-85A2-B646-BFCD-8D789DD11CA3}" type="datetimeFigureOut">
              <a:rPr lang="en-US" smtClean="0"/>
              <a:t>8/6/20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98E5-47A7-E14E-9B6D-4FCD6BA4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6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09CD-85A2-B646-BFCD-8D789DD11CA3}" type="datetimeFigureOut">
              <a:rPr lang="en-US" smtClean="0"/>
              <a:t>8/6/20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98E5-47A7-E14E-9B6D-4FCD6BA4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6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25103"/>
            <a:ext cx="2057400" cy="21873952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25103"/>
            <a:ext cx="6019800" cy="21873952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09CD-85A2-B646-BFCD-8D789DD11CA3}" type="datetimeFigureOut">
              <a:rPr lang="en-US" smtClean="0"/>
              <a:t>8/6/20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98E5-47A7-E14E-9B6D-4FCD6BA4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8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09CD-85A2-B646-BFCD-8D789DD11CA3}" type="datetimeFigureOut">
              <a:rPr lang="en-US" smtClean="0"/>
              <a:t>8/6/20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98E5-47A7-E14E-9B6D-4FCD6BA4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3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8520008"/>
            <a:ext cx="7772400" cy="263334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5619646"/>
            <a:ext cx="7772400" cy="29003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09CD-85A2-B646-BFCD-8D789DD11CA3}" type="datetimeFigureOut">
              <a:rPr lang="en-US" smtClean="0"/>
              <a:t>8/6/20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98E5-47A7-E14E-9B6D-4FCD6BA4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53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981807"/>
            <a:ext cx="4038600" cy="169172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981807"/>
            <a:ext cx="4038600" cy="169172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09CD-85A2-B646-BFCD-8D789DD11CA3}" type="datetimeFigureOut">
              <a:rPr lang="en-US" smtClean="0"/>
              <a:t>8/6/20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98E5-47A7-E14E-9B6D-4FCD6BA4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21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0967"/>
            <a:ext cx="8229600" cy="22098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67885"/>
            <a:ext cx="4040188" cy="12368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204758"/>
            <a:ext cx="4040188" cy="76391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2967885"/>
            <a:ext cx="4041775" cy="12368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4204758"/>
            <a:ext cx="4041775" cy="76391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09CD-85A2-B646-BFCD-8D789DD11CA3}" type="datetimeFigureOut">
              <a:rPr lang="en-US" smtClean="0"/>
              <a:t>8/6/20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98E5-47A7-E14E-9B6D-4FCD6BA4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3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09CD-85A2-B646-BFCD-8D789DD11CA3}" type="datetimeFigureOut">
              <a:rPr lang="en-US" smtClean="0"/>
              <a:t>8/6/20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98E5-47A7-E14E-9B6D-4FCD6BA4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51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09CD-85A2-B646-BFCD-8D789DD11CA3}" type="datetimeFigureOut">
              <a:rPr lang="en-US" smtClean="0"/>
              <a:t>8/6/20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98E5-47A7-E14E-9B6D-4FCD6BA4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15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27897"/>
            <a:ext cx="3008313" cy="22466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27898"/>
            <a:ext cx="5111750" cy="113160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774528"/>
            <a:ext cx="3008313" cy="90693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09CD-85A2-B646-BFCD-8D789DD11CA3}" type="datetimeFigureOut">
              <a:rPr lang="en-US" smtClean="0"/>
              <a:t>8/6/20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98E5-47A7-E14E-9B6D-4FCD6BA4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6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9281160"/>
            <a:ext cx="5486400" cy="109569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84698"/>
            <a:ext cx="5486400" cy="79552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10376853"/>
            <a:ext cx="5486400" cy="15560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09CD-85A2-B646-BFCD-8D789DD11CA3}" type="datetimeFigureOut">
              <a:rPr lang="en-US" smtClean="0"/>
              <a:t>8/6/20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98E5-47A7-E14E-9B6D-4FCD6BA4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9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0967"/>
            <a:ext cx="8229600" cy="2209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93721"/>
            <a:ext cx="8229600" cy="8750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2288944"/>
            <a:ext cx="2133600" cy="7059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909CD-85A2-B646-BFCD-8D789DD11CA3}" type="datetimeFigureOut">
              <a:rPr lang="en-US" smtClean="0"/>
              <a:t>8/6/20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12288944"/>
            <a:ext cx="2895600" cy="7059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12288944"/>
            <a:ext cx="2133600" cy="7059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098E5-47A7-E14E-9B6D-4FCD6BA4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1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2" Type="http://schemas.openxmlformats.org/officeDocument/2006/relationships/image" Target="../media/image1.emf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9190503"/>
            <a:ext cx="9144000" cy="40561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6254979"/>
            <a:ext cx="9152467" cy="29996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348803"/>
            <a:ext cx="9144000" cy="29079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\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-866979" y="4400031"/>
            <a:ext cx="274583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bg1">
                    <a:lumMod val="50000"/>
                  </a:schemeClr>
                </a:solidFill>
              </a:rPr>
              <a:t>METHOD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0120"/>
            <a:ext cx="9144000" cy="782560"/>
          </a:xfrm>
        </p:spPr>
        <p:txBody>
          <a:bodyPr>
            <a:noAutofit/>
          </a:bodyPr>
          <a:lstStyle/>
          <a:p>
            <a:r>
              <a:rPr lang="en-US" sz="3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To identify and justify the </a:t>
            </a:r>
            <a:br>
              <a:rPr lang="en-US" sz="3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800" b="1" dirty="0">
                <a:solidFill>
                  <a:srgbClr val="7F7F7F"/>
                </a:solidFill>
              </a:rPr>
              <a:t>MOST </a:t>
            </a:r>
            <a:r>
              <a:rPr lang="en-US" sz="3800" b="1" dirty="0">
                <a:solidFill>
                  <a:srgbClr val="31859C"/>
                </a:solidFill>
              </a:rPr>
              <a:t>ACIDIC</a:t>
            </a:r>
            <a:r>
              <a:rPr lang="en-US" sz="3800" b="1" dirty="0">
                <a:solidFill>
                  <a:srgbClr val="7F7F7F"/>
                </a:solidFill>
              </a:rPr>
              <a:t> or </a:t>
            </a:r>
            <a:r>
              <a:rPr lang="en-US" sz="3800" b="1" dirty="0">
                <a:solidFill>
                  <a:srgbClr val="31859C"/>
                </a:solidFill>
              </a:rPr>
              <a:t>BASIC</a:t>
            </a:r>
            <a:r>
              <a:rPr lang="en-US" sz="3800" b="1" dirty="0">
                <a:solidFill>
                  <a:srgbClr val="7F7F7F"/>
                </a:solidFill>
              </a:rPr>
              <a:t> ATOM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-1062512" y="7305837"/>
            <a:ext cx="31115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bg1">
                    <a:lumMod val="50000"/>
                  </a:schemeClr>
                </a:solidFill>
              </a:rPr>
              <a:t>CONTEXTS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936" y="1293682"/>
            <a:ext cx="3282664" cy="19575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386" y="1006662"/>
            <a:ext cx="762000" cy="762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01302" y="1773524"/>
            <a:ext cx="31607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</a:rPr>
              <a:t>Draw the acid-base mechanism</a:t>
            </a:r>
          </a:p>
          <a:p>
            <a:pPr marL="108000" indent="-108000"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</a:rPr>
              <a:t>Identify the acid, base, conjugate acid, and conjugate base</a:t>
            </a:r>
          </a:p>
          <a:p>
            <a:pPr marL="108000" indent="-108000"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</a:rPr>
              <a:t>Protonate an atom </a:t>
            </a:r>
          </a:p>
          <a:p>
            <a:pPr marL="108000" indent="-108000"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</a:rPr>
              <a:t>Deprotonate an atom</a:t>
            </a:r>
          </a:p>
          <a:p>
            <a:pPr marL="108000" indent="-108000"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</a:rPr>
              <a:t>Draw the conjugate acid and conjugate base </a:t>
            </a:r>
          </a:p>
          <a:p>
            <a:pPr marL="108000" indent="-108000"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</a:rPr>
              <a:t>Find a pK</a:t>
            </a:r>
            <a:r>
              <a:rPr lang="en-US" sz="1200" baseline="-25000" dirty="0">
                <a:solidFill>
                  <a:srgbClr val="FFFFFF"/>
                </a:solidFill>
              </a:rPr>
              <a:t>a</a:t>
            </a:r>
            <a:r>
              <a:rPr lang="en-US" sz="1200" dirty="0">
                <a:solidFill>
                  <a:srgbClr val="FFFFFF"/>
                </a:solidFill>
              </a:rPr>
              <a:t> value in a table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03867" y="1293682"/>
            <a:ext cx="1837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REQUIRED SKILLS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6382" y="4019688"/>
            <a:ext cx="723900" cy="11557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0874" y="1289852"/>
            <a:ext cx="3422871" cy="196134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3248" y="4019688"/>
            <a:ext cx="723900" cy="11557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35595" y="1006662"/>
            <a:ext cx="762000" cy="7620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544761" y="1293682"/>
            <a:ext cx="1837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KEY CONCEPTS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40040" y="1714255"/>
            <a:ext cx="330715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</a:rPr>
              <a:t>The stronger the acid </a:t>
            </a:r>
            <a:r>
              <a:rPr lang="en-US" sz="1200" dirty="0">
                <a:solidFill>
                  <a:srgbClr val="FFFFFF"/>
                </a:solidFill>
                <a:sym typeface="Wingdings"/>
              </a:rPr>
              <a:t> the weaker its conjugate base (and vice versa)</a:t>
            </a:r>
          </a:p>
          <a:p>
            <a:pPr marL="108000" indent="-108000"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sym typeface="Wingdings"/>
              </a:rPr>
              <a:t>An equilibrium favours the side with the weaker (most stable) species (acid or base)</a:t>
            </a:r>
          </a:p>
          <a:p>
            <a:pPr marL="108000" indent="-108000"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sym typeface="Wingdings"/>
              </a:rPr>
              <a:t>The lower the pK</a:t>
            </a:r>
            <a:r>
              <a:rPr lang="en-US" sz="1200" baseline="-25000" dirty="0">
                <a:solidFill>
                  <a:srgbClr val="FFFFFF"/>
                </a:solidFill>
                <a:sym typeface="Wingdings"/>
              </a:rPr>
              <a:t>a</a:t>
            </a:r>
            <a:r>
              <a:rPr lang="en-US" sz="1200" dirty="0">
                <a:solidFill>
                  <a:srgbClr val="FFFFFF"/>
                </a:solidFill>
                <a:sym typeface="Wingdings"/>
              </a:rPr>
              <a:t> value, the stronger the acid</a:t>
            </a:r>
          </a:p>
          <a:p>
            <a:pPr marL="108000" indent="-108000"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</a:rPr>
              <a:t>Synonymous terms: </a:t>
            </a:r>
          </a:p>
          <a:p>
            <a:pPr marL="565200" lvl="2" indent="-108000"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</a:rPr>
              <a:t>Stronger=less stable=higher energy</a:t>
            </a:r>
          </a:p>
          <a:p>
            <a:pPr marL="565200" lvl="2" indent="-108000"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</a:rPr>
              <a:t>Weaker=more stable=lower energy</a:t>
            </a:r>
          </a:p>
          <a:p>
            <a:pPr marL="228600" indent="-228600">
              <a:buFont typeface="Arial"/>
              <a:buChar char="•"/>
            </a:pP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97350" y="4323119"/>
            <a:ext cx="7493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</a:t>
            </a:r>
          </a:p>
        </p:txBody>
      </p:sp>
      <p:sp>
        <p:nvSpPr>
          <p:cNvPr id="25" name="TextBox 24"/>
          <p:cNvSpPr txBox="1"/>
          <p:nvPr/>
        </p:nvSpPr>
        <p:spPr>
          <a:xfrm rot="16200000">
            <a:off x="-1489873" y="10770866"/>
            <a:ext cx="39030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bg1">
                    <a:lumMod val="50000"/>
                  </a:schemeClr>
                </a:solidFill>
              </a:rPr>
              <a:t>INTEGRATE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54210" y="3554825"/>
            <a:ext cx="1681330" cy="1531451"/>
          </a:xfrm>
          <a:prstGeom prst="rect">
            <a:avLst/>
          </a:prstGeom>
        </p:spPr>
      </p:pic>
      <p:cxnSp>
        <p:nvCxnSpPr>
          <p:cNvPr id="8" name="Straight Arrow Connector 7"/>
          <p:cNvCxnSpPr>
            <a:cxnSpLocks/>
            <a:endCxn id="21" idx="0"/>
          </p:cNvCxnSpPr>
          <p:nvPr/>
        </p:nvCxnSpPr>
        <p:spPr>
          <a:xfrm>
            <a:off x="4572000" y="1349716"/>
            <a:ext cx="0" cy="2973403"/>
          </a:xfrm>
          <a:prstGeom prst="straightConnector1">
            <a:avLst/>
          </a:prstGeom>
          <a:ln w="88900" cap="sq">
            <a:solidFill>
              <a:srgbClr val="31859C"/>
            </a:solidFill>
            <a:bevel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cxnSpLocks/>
          </p:cNvCxnSpPr>
          <p:nvPr/>
        </p:nvCxnSpPr>
        <p:spPr>
          <a:xfrm>
            <a:off x="4572000" y="4375013"/>
            <a:ext cx="1454001" cy="0"/>
          </a:xfrm>
          <a:prstGeom prst="straightConnector1">
            <a:avLst/>
          </a:prstGeom>
          <a:ln w="88900" cap="rnd">
            <a:solidFill>
              <a:srgbClr val="31859C"/>
            </a:solidFill>
            <a:bevel/>
            <a:tailEnd type="arrow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cxnSpLocks/>
          </p:cNvCxnSpPr>
          <p:nvPr/>
        </p:nvCxnSpPr>
        <p:spPr>
          <a:xfrm flipH="1">
            <a:off x="3141133" y="4375013"/>
            <a:ext cx="1430868" cy="0"/>
          </a:xfrm>
          <a:prstGeom prst="straightConnector1">
            <a:avLst/>
          </a:prstGeom>
          <a:ln w="88900" cap="rnd">
            <a:solidFill>
              <a:srgbClr val="31859C"/>
            </a:solidFill>
            <a:bevel/>
            <a:tailEnd type="arrow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272122" y="5164291"/>
            <a:ext cx="2196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7F7F7F"/>
                </a:solidFill>
              </a:rPr>
              <a:t>Compare the </a:t>
            </a:r>
            <a:r>
              <a:rPr lang="en-US" b="1" i="1" dirty="0">
                <a:solidFill>
                  <a:srgbClr val="31859C"/>
                </a:solidFill>
              </a:rPr>
              <a:t>pK</a:t>
            </a:r>
            <a:r>
              <a:rPr lang="en-US" b="1" i="1" baseline="-25000" dirty="0">
                <a:solidFill>
                  <a:srgbClr val="31859C"/>
                </a:solidFill>
              </a:rPr>
              <a:t>a</a:t>
            </a:r>
            <a:r>
              <a:rPr lang="en-US" b="1" i="1" dirty="0">
                <a:solidFill>
                  <a:srgbClr val="7F7F7F"/>
                </a:solidFill>
              </a:rPr>
              <a:t> </a:t>
            </a:r>
            <a:r>
              <a:rPr lang="en-US" b="1" dirty="0">
                <a:solidFill>
                  <a:srgbClr val="7F7F7F"/>
                </a:solidFill>
              </a:rPr>
              <a:t>values of the acids +/or conjugate acids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585470" y="5164291"/>
            <a:ext cx="24964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7F7F7F"/>
                </a:solidFill>
              </a:rPr>
              <a:t>Compare </a:t>
            </a:r>
            <a:r>
              <a:rPr lang="en-US" b="1" i="1" dirty="0">
                <a:solidFill>
                  <a:srgbClr val="7F7F7F"/>
                </a:solidFill>
              </a:rPr>
              <a:t>the </a:t>
            </a:r>
            <a:r>
              <a:rPr lang="en-US" b="1" i="1" dirty="0">
                <a:solidFill>
                  <a:srgbClr val="31859C"/>
                </a:solidFill>
              </a:rPr>
              <a:t>relative stabilities of two species</a:t>
            </a:r>
            <a:r>
              <a:rPr lang="en-US" b="1" i="1" dirty="0">
                <a:solidFill>
                  <a:srgbClr val="7F7F7F"/>
                </a:solidFill>
              </a:rPr>
              <a:t> </a:t>
            </a:r>
            <a:r>
              <a:rPr lang="en-US" b="1" dirty="0">
                <a:solidFill>
                  <a:srgbClr val="7F7F7F"/>
                </a:solidFill>
              </a:rPr>
              <a:t>(e.g., bases or acids)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454210" y="3540063"/>
            <a:ext cx="17702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Consider these factors: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Electronegativity 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Atom size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Resonance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Hybridization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Inductive effects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Charge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Solvent</a:t>
            </a:r>
          </a:p>
        </p:txBody>
      </p:sp>
      <p:cxnSp>
        <p:nvCxnSpPr>
          <p:cNvPr id="48" name="Straight Arrow Connector 47"/>
          <p:cNvCxnSpPr>
            <a:cxnSpLocks/>
          </p:cNvCxnSpPr>
          <p:nvPr/>
        </p:nvCxnSpPr>
        <p:spPr>
          <a:xfrm>
            <a:off x="8066837" y="5648914"/>
            <a:ext cx="199409" cy="0"/>
          </a:xfrm>
          <a:prstGeom prst="straightConnector1">
            <a:avLst/>
          </a:prstGeom>
          <a:ln w="50800" cap="sq">
            <a:solidFill>
              <a:srgbClr val="FD7A08"/>
            </a:solidFill>
            <a:bevel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cxnSpLocks/>
          </p:cNvCxnSpPr>
          <p:nvPr/>
        </p:nvCxnSpPr>
        <p:spPr>
          <a:xfrm flipH="1">
            <a:off x="8269026" y="5086277"/>
            <a:ext cx="3442" cy="565422"/>
          </a:xfrm>
          <a:prstGeom prst="straightConnector1">
            <a:avLst/>
          </a:prstGeom>
          <a:ln w="50800" cap="rnd">
            <a:solidFill>
              <a:srgbClr val="FD7A08"/>
            </a:solidFill>
            <a:bevel/>
            <a:headEnd type="arrow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1139193" y="9385681"/>
            <a:ext cx="19882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31859C"/>
                </a:solidFill>
              </a:rPr>
              <a:t>Reactions with the solvent</a:t>
            </a:r>
            <a:endParaRPr lang="en-US" dirty="0">
              <a:solidFill>
                <a:srgbClr val="31859C"/>
              </a:solidFill>
            </a:endParaRPr>
          </a:p>
        </p:txBody>
      </p:sp>
      <p:pic>
        <p:nvPicPr>
          <p:cNvPr id="94" name="Picture 9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56050" y="7592151"/>
            <a:ext cx="1536700" cy="685800"/>
          </a:xfrm>
          <a:prstGeom prst="rect">
            <a:avLst/>
          </a:prstGeom>
        </p:spPr>
      </p:pic>
      <p:sp>
        <p:nvSpPr>
          <p:cNvPr id="100" name="Rectangle 99"/>
          <p:cNvSpPr/>
          <p:nvPr/>
        </p:nvSpPr>
        <p:spPr>
          <a:xfrm>
            <a:off x="6336098" y="9385681"/>
            <a:ext cx="25623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31859C"/>
                </a:solidFill>
              </a:rPr>
              <a:t>In more complex reactions</a:t>
            </a:r>
            <a:endParaRPr lang="en-US" dirty="0">
              <a:solidFill>
                <a:srgbClr val="31859C"/>
              </a:solidFill>
            </a:endParaRPr>
          </a:p>
        </p:txBody>
      </p:sp>
      <p:cxnSp>
        <p:nvCxnSpPr>
          <p:cNvPr id="109" name="Straight Connector 108"/>
          <p:cNvCxnSpPr/>
          <p:nvPr/>
        </p:nvCxnSpPr>
        <p:spPr>
          <a:xfrm>
            <a:off x="3329239" y="9473378"/>
            <a:ext cx="12700" cy="3515997"/>
          </a:xfrm>
          <a:prstGeom prst="line">
            <a:avLst/>
          </a:prstGeom>
          <a:ln w="12700" cap="rnd">
            <a:solidFill>
              <a:srgbClr val="31859C"/>
            </a:solidFill>
            <a:prstDash val="dash"/>
            <a:bevel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6108313" y="9473378"/>
            <a:ext cx="12700" cy="3515997"/>
          </a:xfrm>
          <a:prstGeom prst="line">
            <a:avLst/>
          </a:prstGeom>
          <a:ln w="12700" cap="rnd">
            <a:solidFill>
              <a:srgbClr val="31859C"/>
            </a:solidFill>
            <a:prstDash val="dash"/>
            <a:bevel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108313" y="6684318"/>
            <a:ext cx="0" cy="2346202"/>
          </a:xfrm>
          <a:prstGeom prst="line">
            <a:avLst/>
          </a:prstGeom>
          <a:ln w="12700" cap="rnd">
            <a:solidFill>
              <a:srgbClr val="31859C"/>
            </a:solidFill>
            <a:prstDash val="dash"/>
            <a:bevel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3329239" y="6684318"/>
            <a:ext cx="0" cy="2346202"/>
          </a:xfrm>
          <a:prstGeom prst="line">
            <a:avLst/>
          </a:prstGeom>
          <a:ln w="12700" cap="rnd">
            <a:solidFill>
              <a:srgbClr val="31859C"/>
            </a:solidFill>
            <a:prstDash val="dash"/>
            <a:bevel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6545507" y="11872264"/>
            <a:ext cx="2172389" cy="0"/>
          </a:xfrm>
          <a:prstGeom prst="line">
            <a:avLst/>
          </a:prstGeom>
          <a:ln w="12700" cap="rnd">
            <a:solidFill>
              <a:srgbClr val="31859C"/>
            </a:solidFill>
            <a:prstDash val="dash"/>
            <a:bevel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1051134" y="6616592"/>
            <a:ext cx="2150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31859C"/>
                </a:solidFill>
              </a:rPr>
              <a:t>Single molecule</a:t>
            </a:r>
            <a:endParaRPr lang="en-US" dirty="0">
              <a:solidFill>
                <a:srgbClr val="31859C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412216" y="6617516"/>
            <a:ext cx="26137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31859C"/>
                </a:solidFill>
              </a:rPr>
              <a:t>Multiple molecules</a:t>
            </a:r>
            <a:endParaRPr lang="en-US" dirty="0">
              <a:solidFill>
                <a:srgbClr val="31859C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069883" y="6616592"/>
            <a:ext cx="1289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31859C"/>
                </a:solidFill>
              </a:rPr>
              <a:t>Equilibrium</a:t>
            </a:r>
            <a:endParaRPr lang="en-US" dirty="0">
              <a:solidFill>
                <a:srgbClr val="31859C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628802" y="9385681"/>
            <a:ext cx="220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31859C"/>
                </a:solidFill>
              </a:rPr>
              <a:t>Predominant species at a given pH</a:t>
            </a:r>
            <a:endParaRPr lang="en-US" dirty="0">
              <a:solidFill>
                <a:srgbClr val="31859C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968744" y="11395560"/>
            <a:ext cx="2172389" cy="0"/>
          </a:xfrm>
          <a:prstGeom prst="line">
            <a:avLst/>
          </a:prstGeom>
          <a:ln w="12700" cap="rnd">
            <a:solidFill>
              <a:srgbClr val="31859C"/>
            </a:solidFill>
            <a:prstDash val="dash"/>
            <a:bevel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0" name="Picture 5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45507" y="11973375"/>
            <a:ext cx="2273300" cy="101600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96643" y="10036245"/>
            <a:ext cx="2247900" cy="28702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11428" y="10010844"/>
            <a:ext cx="2895600" cy="18288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39193" y="7433734"/>
            <a:ext cx="1854200" cy="9652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212557" y="7277100"/>
            <a:ext cx="2794000" cy="13081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71632" y="10010844"/>
            <a:ext cx="2349500" cy="12065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119282" y="11517912"/>
            <a:ext cx="1854200" cy="1295400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958467" y="12861444"/>
            <a:ext cx="1100496" cy="385174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3365608" y="12987866"/>
            <a:ext cx="1653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Created by Alison Flynn</a:t>
            </a:r>
          </a:p>
        </p:txBody>
      </p:sp>
    </p:spTree>
    <p:extLst>
      <p:ext uri="{BB962C8B-B14F-4D97-AF65-F5344CB8AC3E}">
        <p14:creationId xmlns:p14="http://schemas.microsoft.com/office/powerpoint/2010/main" val="205631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50800" cap="rnd">
          <a:solidFill>
            <a:srgbClr val="FD7A08"/>
          </a:solidFill>
          <a:bevel/>
          <a:headEnd type="arrow" w="lg" len="med"/>
          <a:tailEnd type="none" w="lg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179</Words>
  <Application>Microsoft Macintosh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To identify and justify the  MOST ACIDIC or BASIC ATOM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IDENTIFY THE MOST ACIDIC PROTON</dc:title>
  <dc:creator>Cyber</dc:creator>
  <cp:lastModifiedBy>Alison Flynn</cp:lastModifiedBy>
  <cp:revision>173</cp:revision>
  <cp:lastPrinted>2014-10-20T17:44:22Z</cp:lastPrinted>
  <dcterms:created xsi:type="dcterms:W3CDTF">2014-10-17T15:11:29Z</dcterms:created>
  <dcterms:modified xsi:type="dcterms:W3CDTF">2020-08-06T12:30:32Z</dcterms:modified>
</cp:coreProperties>
</file>